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3422-903E-4F46-AADA-8AEB8CD8C618}" type="datetimeFigureOut">
              <a:rPr lang="ar-IQ" smtClean="0"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B093-9195-44E0-AEEC-4E4743BE1AD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512168"/>
          </a:xfrm>
        </p:spPr>
        <p:txBody>
          <a:bodyPr>
            <a:normAutofit/>
          </a:bodyPr>
          <a:lstStyle/>
          <a:p>
            <a:r>
              <a:rPr lang="en-US" b="1" dirty="0"/>
              <a:t>Practical </a:t>
            </a:r>
            <a:r>
              <a:rPr lang="en-US" b="1" dirty="0" err="1"/>
              <a:t>pharmacognosy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95536" y="3429000"/>
            <a:ext cx="7160840" cy="144016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/>
                <a:ea typeface="Calibri"/>
              </a:rPr>
              <a:t>Introduction for practical experiment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519063"/>
            <a:ext cx="24744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Types of Stomata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4" name="صورة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696744" cy="3528391"/>
          </a:xfrm>
          <a:prstGeom prst="rect">
            <a:avLst/>
          </a:prstGeom>
          <a:solidFill>
            <a:srgbClr val="C00000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2576" y="1811719"/>
            <a:ext cx="655171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Epidermal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Trichomes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1-Covering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Trichomes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such as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Unicellular From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Senna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leaves.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Multicellular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unbranched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From Digitalis leaves.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2-Glandular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Trichomes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Unicellular head From Digitalis leaves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Multicellular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head From Peppermint leaves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11560" y="735087"/>
            <a:ext cx="7560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Microscopically identification for starch + calcium oxalate: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3568" y="2026396"/>
            <a:ext cx="71287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determination of the size, shape and relative positions of the different cell and tissues.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determination of chemical nature of the cell walls.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determination of the form and chemical nature of cell content.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1513815"/>
            <a:ext cx="633670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Starch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Dusting powder (in which adsorbent properties are important).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Tablet disintegrate.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Lubricant for surgeons gloves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sterilizable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maize starch)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Antidote in treatment of iodine poisoning.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Skin emollient, basis for enemas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60040" y="868651"/>
            <a:ext cx="5292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Macroscopically character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32048" y="2242607"/>
            <a:ext cx="8172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Starch occurs in irregular, angular masses or as a white powder.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It is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insoluble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cold water but forms a colloidal solution on boiling of water, the solution forming a translucent jelly on cooling.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 starch mucilage is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colored deep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blue with solution of iodine.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when starch is heated with water the granules first swells and then undergo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gelatinization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maize starch is neutral but other commercial starches show an acid ( wheat and potato) or alkaline (rice) reaction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1873275"/>
            <a:ext cx="864096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Procedure: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Prepare starch solution: 2gm of starch in 200ml D.W -OR- we can prepare starch from natural source such as rice , potato by boiling 2gm of plant in 200ml D.W.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Detection of starch by iodine test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1ml of starch solution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1ml of iodine →→→ positive result give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bluish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black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color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Also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we can detect any plant part contain starch by adding iodine solution directly on the plant part such as potato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879103"/>
            <a:ext cx="5394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Examination of starch under microscope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39552" y="2190343"/>
            <a:ext cx="74888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For this purpose take a little amount of plant powder and mixed it with glycerin-alcohol solution .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Then take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1 drop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from this solution (starch + glycerin-alcohol solution).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Put it on slide then cover it with cover slide, Also we can use starch with iodine test then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xam under microscope.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971600" y="1239143"/>
            <a:ext cx="2257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Calcium Oxalate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7584" y="2265254"/>
            <a:ext cx="72728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Calcium oxalate can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crystalize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into three forms: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Monohydrate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Dihydrate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Trihydrate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Solubility: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insoluble in water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Chemical formula of Ca. oxalate: CaC2O4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187624" y="1685126"/>
            <a:ext cx="554461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plant source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ca.oxalate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1-Cinnamon 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Cinnamomum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cassia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2- Oleander 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Nerium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oleander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899592" y="4222829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 Not: Cinnamon using glycerin-alcohol solution, as in starch.  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334972" y="1023119"/>
            <a:ext cx="1472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Procedure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5536" y="2204864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buFont typeface="Arial" pitchFamily="34" charset="0"/>
              <a:buChar char="•"/>
            </a:pPr>
            <a:r>
              <a:rPr lang="en-US" sz="2000" dirty="0" smtClean="0"/>
              <a:t> The </a:t>
            </a:r>
            <a:r>
              <a:rPr lang="en-US" sz="2000" dirty="0"/>
              <a:t>leaves of the plant (oleander) were taken, then washed properly and cut into small bits. </a:t>
            </a:r>
            <a:endParaRPr lang="en-US" sz="2000" dirty="0" smtClean="0"/>
          </a:p>
          <a:p>
            <a:pPr algn="just" rtl="0">
              <a:buFont typeface="Arial" pitchFamily="34" charset="0"/>
              <a:buChar char="•"/>
            </a:pPr>
            <a:r>
              <a:rPr lang="en-US" sz="2000" dirty="0" smtClean="0"/>
              <a:t> A </a:t>
            </a:r>
            <a:r>
              <a:rPr lang="en-US" sz="2000" dirty="0"/>
              <a:t>transverse section of the leaf was treated with sodium </a:t>
            </a:r>
            <a:r>
              <a:rPr lang="en-US" sz="2000" dirty="0" err="1"/>
              <a:t>hypochloride</a:t>
            </a:r>
            <a:r>
              <a:rPr lang="en-US" sz="2000" dirty="0"/>
              <a:t> for </a:t>
            </a:r>
            <a:r>
              <a:rPr lang="en-US" sz="2000" dirty="0" smtClean="0"/>
              <a:t>bleaching</a:t>
            </a:r>
          </a:p>
          <a:p>
            <a:pPr algn="just" rtl="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S</a:t>
            </a:r>
            <a:r>
              <a:rPr lang="en-US" sz="2000" dirty="0" smtClean="0"/>
              <a:t>tained </a:t>
            </a:r>
            <a:r>
              <a:rPr lang="en-US" sz="2000" dirty="0"/>
              <a:t>with </a:t>
            </a:r>
            <a:r>
              <a:rPr lang="en-US" sz="2000" dirty="0" err="1"/>
              <a:t>safranin</a:t>
            </a:r>
            <a:r>
              <a:rPr lang="en-US" sz="2000" dirty="0"/>
              <a:t> dye and observed for the presence of calcium oxalate crystals</a:t>
            </a:r>
            <a:endParaRPr lang="ar-IQ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311732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Pharmacognosy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is the study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Arial" pitchFamily="34" charset="0"/>
              </a:rPr>
              <a:t>medicines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derived from natural sources. The word"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pharmacognosy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"is derived from the Greek words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pharmakon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(drug).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7544" y="2743761"/>
            <a:ext cx="6984776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The study of drugs from plants includes the subjects of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Botany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>
                <a:ea typeface="Calibri" pitchFamily="34" charset="0"/>
                <a:cs typeface="Arial" pitchFamily="34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hemistry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Pharmacology.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6059016" cy="11430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cs typeface="+mn-cs"/>
              </a:rPr>
              <a:t>Classification of vegetable drugs for </a:t>
            </a:r>
            <a:r>
              <a:rPr lang="en-US" sz="2000" b="1" dirty="0" smtClean="0">
                <a:cs typeface="+mn-cs"/>
              </a:rPr>
              <a:t>study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endParaRPr lang="ar-IQ" sz="2000" dirty="0">
              <a:cs typeface="+mn-cs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2322166"/>
            <a:ext cx="741682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Taxonomic: Families, Genera, and Species.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Chemical e.g. alkaloids, glycosides, V.O.…etc.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Morphological: either organized drugs (leaves, flowers and seeds) or unorganized (extracts, gums, oils….etc.).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066726"/>
            <a:ext cx="7499176" cy="850106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latin typeface="+mn-lt"/>
                <a:cs typeface="+mn-cs"/>
              </a:rPr>
              <a:t>The most important points you have to recognize for plant </a:t>
            </a:r>
            <a:r>
              <a:rPr lang="en-US" sz="2400" b="1" dirty="0" smtClean="0">
                <a:latin typeface="+mn-lt"/>
                <a:cs typeface="+mn-cs"/>
              </a:rPr>
              <a:t>drugs</a:t>
            </a:r>
            <a:r>
              <a:rPr lang="en-US" sz="2400" dirty="0">
                <a:latin typeface="+mn-lt"/>
                <a:cs typeface="+mn-cs"/>
              </a:rPr>
              <a:t/>
            </a:r>
            <a:br>
              <a:rPr lang="en-US" sz="2400" dirty="0">
                <a:latin typeface="+mn-lt"/>
                <a:cs typeface="+mn-cs"/>
              </a:rPr>
            </a:br>
            <a:endParaRPr lang="ar-IQ" sz="2400" dirty="0">
              <a:latin typeface="+mn-lt"/>
              <a:cs typeface="+mn-cs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2139154"/>
            <a:ext cx="64087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The Botanical name.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Family name.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Local name.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Part used.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Active compounds.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Basic structure.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Dosage form.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Therapeutic use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536504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>
                <a:latin typeface="+mn-lt"/>
              </a:rPr>
              <a:t>Coffee</a:t>
            </a: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+mn-lt"/>
              </a:rPr>
              <a:t>                 </a:t>
            </a: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Botanical name: </a:t>
            </a:r>
            <a:r>
              <a:rPr lang="en-US" sz="2000" u="sng" dirty="0" err="1">
                <a:latin typeface="+mn-lt"/>
              </a:rPr>
              <a:t>Coffea</a:t>
            </a:r>
            <a:r>
              <a:rPr lang="en-US" sz="2000" u="sng" dirty="0">
                <a:latin typeface="+mn-lt"/>
              </a:rPr>
              <a:t> </a:t>
            </a:r>
            <a:r>
              <a:rPr lang="en-US" sz="2000" b="1" u="sng" dirty="0" err="1">
                <a:latin typeface="+mn-lt"/>
              </a:rPr>
              <a:t>arabica</a:t>
            </a: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Family name: </a:t>
            </a:r>
            <a:r>
              <a:rPr lang="en-US" sz="2000" dirty="0" err="1">
                <a:latin typeface="+mn-lt"/>
              </a:rPr>
              <a:t>Rubiacae</a:t>
            </a: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Local name: </a:t>
            </a:r>
            <a:r>
              <a:rPr lang="ar-IQ" sz="2000" dirty="0">
                <a:latin typeface="+mn-lt"/>
              </a:rPr>
              <a:t> القهوة</a:t>
            </a: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Part used: Coffee seeds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Active compound: caffeine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Basic structure: H.W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Therapeutic use: Central stimulant</a:t>
            </a:r>
            <a:br>
              <a:rPr lang="en-US" sz="2000" dirty="0">
                <a:latin typeface="+mn-lt"/>
              </a:rPr>
            </a:br>
            <a:endParaRPr lang="ar-IQ" sz="2000" dirty="0">
              <a:latin typeface="+mn-lt"/>
            </a:endParaRPr>
          </a:p>
        </p:txBody>
      </p:sp>
      <p:pic>
        <p:nvPicPr>
          <p:cNvPr id="3" name="صورة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268760"/>
            <a:ext cx="2515334" cy="18303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88032" y="1352962"/>
            <a:ext cx="50040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Glycyrrhiza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980728"/>
            <a:ext cx="2016224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32048" y="2314615"/>
            <a:ext cx="52920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Botanical name: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Glycyrrhiza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glabra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Family name: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Leguminosae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Local name: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السوس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عرق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Part used: Root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Active compound: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Saponin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glycoside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(glycyrrhizin).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Basic structure: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H.W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Therapeutic use: Demulcent, expectorant.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4056" y="2313747"/>
            <a:ext cx="51480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Botanical name: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Cassia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acutifolia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Family name: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Leguminosae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Local name: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السنامكي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Part used: leaves and pods.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Active compound: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Anthraquinone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glycoside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Basic structure: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H.W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Therapeutic use: cathartic or laxative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صورة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196752"/>
            <a:ext cx="2232248" cy="19080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4544" y="1241376"/>
            <a:ext cx="1871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Senna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Morphological and microscopically examination of crude drugs and cell inclusions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32048" y="1786026"/>
            <a:ext cx="226774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Cell differentiation: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11560" y="2917393"/>
            <a:ext cx="51125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cell wall  ex: cellulose wall.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epidermis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Epidermal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trichomes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1388096"/>
            <a:ext cx="74523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/>
              <a:t>Single layer of cells covering the whole </a:t>
            </a:r>
            <a:r>
              <a:rPr lang="en-US" sz="2000" b="1" dirty="0" smtClean="0"/>
              <a:t>plant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Ex.: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Strait – walled epidermis 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Senna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leaves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waxy walled in Belladonna leaves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beaded wall in digitalis.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39552" y="3873822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000" dirty="0">
                <a:solidFill>
                  <a:srgbClr val="FF0000"/>
                </a:solidFill>
              </a:rPr>
              <a:t>stomata</a:t>
            </a:r>
            <a:r>
              <a:rPr lang="en-US" sz="2000" dirty="0"/>
              <a:t> : (refers to the minute pores that can be found on the epidermis of a </a:t>
            </a:r>
            <a:r>
              <a:rPr lang="en-US" sz="2000" dirty="0" err="1"/>
              <a:t>leaf,These</a:t>
            </a:r>
            <a:r>
              <a:rPr lang="en-US" sz="2000" dirty="0"/>
              <a:t> pores vary in size and allow for the movement of water and gases with environment)</a:t>
            </a:r>
            <a:r>
              <a:rPr lang="en-US" sz="2000" b="1" dirty="0"/>
              <a:t>.</a:t>
            </a:r>
            <a:endParaRPr lang="ar-IQ" sz="2000" dirty="0"/>
          </a:p>
        </p:txBody>
      </p:sp>
      <p:sp>
        <p:nvSpPr>
          <p:cNvPr id="4" name="مستطيل 3"/>
          <p:cNvSpPr/>
          <p:nvPr/>
        </p:nvSpPr>
        <p:spPr>
          <a:xfrm>
            <a:off x="868880" y="755412"/>
            <a:ext cx="1713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Epidermis </a:t>
            </a:r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751</Words>
  <Application>Microsoft Office PowerPoint</Application>
  <PresentationFormat>عرض على الشاشة (3:4)‏</PresentationFormat>
  <Paragraphs>111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Practical pharmacognosy  </vt:lpstr>
      <vt:lpstr>الشريحة 2</vt:lpstr>
      <vt:lpstr>Classification of vegetable drugs for study </vt:lpstr>
      <vt:lpstr>The most important points you have to recognize for plant drugs </vt:lpstr>
      <vt:lpstr>Coffee                   Botanical name: Coffea arabica Family name: Rubiacae Local name:  القهوة Part used: Coffee seeds Active compound: caffeine Basic structure: H.W Therapeutic use: Central stimulant </vt:lpstr>
      <vt:lpstr>الشريحة 6</vt:lpstr>
      <vt:lpstr>الشريحة 7</vt:lpstr>
      <vt:lpstr>Morphological and microscopically examination of crude drugs and cell inclusions 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pharmacognosy lab. Second stage</dc:title>
  <dc:creator>Maher Fattouh</dc:creator>
  <cp:lastModifiedBy>Maher Fattouh</cp:lastModifiedBy>
  <cp:revision>8</cp:revision>
  <dcterms:created xsi:type="dcterms:W3CDTF">2023-02-25T08:19:33Z</dcterms:created>
  <dcterms:modified xsi:type="dcterms:W3CDTF">2023-02-25T09:39:28Z</dcterms:modified>
</cp:coreProperties>
</file>